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3E6"/>
    <a:srgbClr val="4472C4"/>
    <a:srgbClr val="FFB200"/>
    <a:srgbClr val="4088D8"/>
    <a:srgbClr val="FFF2CC"/>
    <a:srgbClr val="428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1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85353-6BC0-4CE5-B273-47FC67B4FB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0F0AAC-8C08-40D6-AD7F-C8F11E2014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684838-A0BE-4D12-BCE5-0CBEED7AE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DDF0-6D3C-4277-AB36-132ECC7ACCF5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55855-54F0-4596-A7EC-A2A584810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81D82-7428-463D-9CDF-A017450A1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4800-D636-418A-9240-5C2AA67518C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407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8851D-1079-4505-AFA6-FC0A74529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34F9E3-B323-4C58-8491-FD97DD3F47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90971-DF4C-4DA7-862B-26E0C3B35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DDF0-6D3C-4277-AB36-132ECC7ACCF5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EEDC9-D7B8-403D-95FF-F9BF76D3C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13502-4EFA-4C86-8D3F-39FEDF74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4800-D636-418A-9240-5C2AA67518C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098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A609AA-0A43-4E95-BD06-EF74F9FC71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3A8F4A-82F9-4787-A5F7-0EC6374BA2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96FC1-25AA-4957-A81D-2DF45F2B9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DDF0-6D3C-4277-AB36-132ECC7ACCF5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8D534-0756-407C-8C64-D118E2FFB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56886-0B6E-49F4-B116-753CAE713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4800-D636-418A-9240-5C2AA67518C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2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B8FDA-6EFA-402F-BA18-D8A0CA49C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3194" y="136525"/>
            <a:ext cx="9389745" cy="544512"/>
          </a:xfrm>
          <a:noFill/>
        </p:spPr>
        <p:txBody>
          <a:bodyPr>
            <a:normAutofit/>
          </a:bodyPr>
          <a:lstStyle>
            <a:lvl1pPr algn="l">
              <a:defRPr sz="2800">
                <a:solidFill>
                  <a:schemeClr val="accent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EDA21-BAD3-45C7-B145-D99949002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315" y="977265"/>
            <a:ext cx="11727180" cy="4473893"/>
          </a:xfrm>
        </p:spPr>
        <p:txBody>
          <a:bodyPr>
            <a:normAutofit/>
          </a:bodyPr>
          <a:lstStyle>
            <a:lvl1pPr>
              <a:defRPr sz="24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sz="20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Grafik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5F7802F8-F745-45E0-A68D-FDBB0E315B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28" y="94193"/>
            <a:ext cx="2371774" cy="611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268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E2042-CC77-45C5-9BCE-A5166D2FC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670569-7EA2-49B9-BE0F-78A53BA30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F0A1AB-3F9C-49C9-8000-F7F742498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DDF0-6D3C-4277-AB36-132ECC7ACCF5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1C9EE-834A-4BEA-A9FB-F9B7ACBF1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1CD3C-7E39-4921-8FFF-76E524A2D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4800-D636-418A-9240-5C2AA67518C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288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1C587-32B4-4640-A083-EC1DBEF8F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533DA-BC94-4433-88C3-731D0C24BA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103819-9C8A-45E5-B530-D884FEA72A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C795BE-0B69-4148-8E4C-D41AB3E96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DDF0-6D3C-4277-AB36-132ECC7ACCF5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901E83-09FC-4AA4-AB1C-388C4FBA0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4D7968-8D82-4C47-8199-500BD3CDF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4800-D636-418A-9240-5C2AA67518C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06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16822-B212-467D-A72B-1F5346864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A989B0-7917-4A46-8927-CDA33D3DDA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C1245F-205B-42B3-AC05-39AEDA93D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14FF6E-0492-4720-AC71-68754530F1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CB9B71-9E73-4F0A-8887-9B015B73E4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56888E-B0CE-40A0-B355-616B77DF2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DDF0-6D3C-4277-AB36-132ECC7ACCF5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795D28-BC1C-4BBD-9B0E-1A68884D1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473609-DDC8-4EA1-A568-66279B1CA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4800-D636-418A-9240-5C2AA67518C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482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983F2-F99B-4B9E-9E0C-A53E423A1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FAE7E2-C3CD-4403-B210-0A4BB7AC2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DDF0-6D3C-4277-AB36-132ECC7ACCF5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65E928-B3C5-4713-94FE-4F34B6604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C1BD4-75A6-482E-A55A-40D0114CA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4800-D636-418A-9240-5C2AA67518C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47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523168-666F-4812-868F-341647933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DDF0-6D3C-4277-AB36-132ECC7ACCF5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B3CE5F-01A8-4E4D-8740-49EFC1B08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68F3D4-ED99-43FB-A237-275897DD6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4800-D636-418A-9240-5C2AA67518C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072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77A15-DB52-4036-A374-0575059C4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78AB1-D37A-446E-95F5-1116CB842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B86C48-2453-477D-B98E-C964D229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D4943-AA8E-4DA5-8829-180D8CE4C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DDF0-6D3C-4277-AB36-132ECC7ACCF5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D66BC-F88E-42FB-9E61-30B347E4E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5F4173-41A1-4ACC-AB44-620F344D6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4800-D636-418A-9240-5C2AA67518C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2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F792F-AC31-4468-ADCD-669D6B18B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4656C1-4803-4F0A-93E1-A2AC20A37D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1CD8DF-8C1B-4704-A6F8-C38D150607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B821A-075E-4694-B831-56753F065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DDF0-6D3C-4277-AB36-132ECC7ACCF5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B65BE6-0E82-40E5-809A-4CABF2574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92A1F4-AD55-4B4C-925F-74D3B3B28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4800-D636-418A-9240-5C2AA67518C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0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31B22F-98CF-4DC7-AAF9-210D6CCC8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3DEE29-D41E-4F4F-B7D1-2BE8502A6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3CC94-1763-499D-A4B9-40661130C0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BDDF0-6D3C-4277-AB36-132ECC7ACCF5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DEF65-32CD-44D6-B5EB-F84A0D8D11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3619E-CB98-4F58-8BA6-C12088DE12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A4800-D636-418A-9240-5C2AA67518C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0FA28-B511-4565-8C8A-44DEE740C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" y="1063487"/>
            <a:ext cx="11704320" cy="53486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1"/>
                </a:solidFill>
                <a:latin typeface="+mn-lt"/>
              </a:rPr>
              <a:t>The McKinsey 7S Model has stood the test of time as a framework to ensure that all parts of an organization work in harmony. The most common uses of the framework are to facilitate organizational change, implement a new strategy, identify areas that may change in the future, and to facilitate the merger of organizations.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1"/>
                </a:solidFill>
                <a:latin typeface="+mn-lt"/>
              </a:rPr>
              <a:t>The 7 elements are broken down into either “Hard” or “Soft” elements:</a:t>
            </a:r>
          </a:p>
          <a:p>
            <a:pPr marL="0" indent="0">
              <a:buNone/>
            </a:pPr>
            <a:endParaRPr lang="en-US" sz="1600" dirty="0">
              <a:solidFill>
                <a:schemeClr val="accent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1"/>
                </a:solidFill>
                <a:latin typeface="+mn-lt"/>
              </a:rPr>
              <a:t>Hard Elements – Strategy, Structure and Systems:</a:t>
            </a:r>
            <a:endParaRPr lang="en-US" sz="1400" dirty="0">
              <a:solidFill>
                <a:schemeClr val="accent1"/>
              </a:solidFill>
              <a:latin typeface="+mn-lt"/>
            </a:endParaRPr>
          </a:p>
          <a:p>
            <a:pPr marL="0" lvl="0" indent="0">
              <a:buNone/>
            </a:pPr>
            <a:r>
              <a:rPr lang="en-US" sz="1400" dirty="0">
                <a:solidFill>
                  <a:schemeClr val="accent1"/>
                </a:solidFill>
                <a:latin typeface="+mn-lt"/>
              </a:rPr>
              <a:t>	1. </a:t>
            </a:r>
            <a:r>
              <a:rPr lang="en-US" sz="1400" b="1" dirty="0">
                <a:solidFill>
                  <a:schemeClr val="accent1"/>
                </a:solidFill>
                <a:latin typeface="+mn-lt"/>
              </a:rPr>
              <a:t>Strategy</a:t>
            </a:r>
            <a:r>
              <a:rPr lang="en-US" sz="1400" dirty="0">
                <a:solidFill>
                  <a:schemeClr val="accent1"/>
                </a:solidFill>
                <a:latin typeface="+mn-lt"/>
              </a:rPr>
              <a:t>: This is the organization’s plan for building and maintaining a competitive edge over the competition.  </a:t>
            </a:r>
          </a:p>
          <a:p>
            <a:pPr marL="0" lvl="0" indent="0">
              <a:buNone/>
            </a:pPr>
            <a:r>
              <a:rPr lang="en-US" sz="1400" dirty="0">
                <a:solidFill>
                  <a:schemeClr val="accent1"/>
                </a:solidFill>
                <a:latin typeface="+mn-lt"/>
              </a:rPr>
              <a:t>	2. </a:t>
            </a:r>
            <a:r>
              <a:rPr lang="en-US" sz="1400" b="1" dirty="0">
                <a:solidFill>
                  <a:schemeClr val="accent1"/>
                </a:solidFill>
                <a:latin typeface="+mn-lt"/>
              </a:rPr>
              <a:t>Structure</a:t>
            </a:r>
            <a:r>
              <a:rPr lang="en-US" sz="1400" dirty="0">
                <a:solidFill>
                  <a:schemeClr val="accent1"/>
                </a:solidFill>
                <a:latin typeface="+mn-lt"/>
              </a:rPr>
              <a:t>: The refers to the way in which the company is organized in terms of departments, teams, and reporting.  </a:t>
            </a:r>
          </a:p>
          <a:p>
            <a:pPr marL="0" lvl="0" indent="0">
              <a:buNone/>
            </a:pPr>
            <a:r>
              <a:rPr lang="en-US" sz="1400" dirty="0">
                <a:solidFill>
                  <a:schemeClr val="accent1"/>
                </a:solidFill>
                <a:latin typeface="+mn-lt"/>
              </a:rPr>
              <a:t>	3. </a:t>
            </a:r>
            <a:r>
              <a:rPr lang="en-US" sz="1400" b="1" dirty="0">
                <a:solidFill>
                  <a:schemeClr val="accent1"/>
                </a:solidFill>
                <a:latin typeface="+mn-lt"/>
              </a:rPr>
              <a:t>Systems</a:t>
            </a:r>
            <a:r>
              <a:rPr lang="en-US" sz="1400" dirty="0">
                <a:solidFill>
                  <a:schemeClr val="accent1"/>
                </a:solidFill>
                <a:latin typeface="+mn-lt"/>
              </a:rPr>
              <a:t>: These are the day-to-day activities and procedures that people use to get the job done.</a:t>
            </a:r>
          </a:p>
          <a:p>
            <a:pPr marL="0" lvl="0" indent="0">
              <a:buNone/>
            </a:pPr>
            <a:endParaRPr lang="en-US" sz="1400" dirty="0">
              <a:solidFill>
                <a:schemeClr val="accent1"/>
              </a:solidFill>
              <a:latin typeface="+mn-lt"/>
            </a:endParaRPr>
          </a:p>
          <a:p>
            <a:pPr marL="0" lvl="0" indent="0">
              <a:buNone/>
            </a:pPr>
            <a:r>
              <a:rPr lang="en-US" sz="1400" b="1" dirty="0">
                <a:solidFill>
                  <a:schemeClr val="accent1"/>
                </a:solidFill>
                <a:latin typeface="+mn-lt"/>
              </a:rPr>
              <a:t>Soft Elements – Shared Values, Style, Staff, Skill:</a:t>
            </a:r>
            <a:r>
              <a:rPr lang="en-US" sz="1400" dirty="0">
                <a:solidFill>
                  <a:schemeClr val="accent1"/>
                </a:solidFill>
                <a:latin typeface="+mn-lt"/>
              </a:rPr>
              <a:t> </a:t>
            </a:r>
          </a:p>
          <a:p>
            <a:pPr marL="0" lvl="0" indent="0">
              <a:buNone/>
            </a:pPr>
            <a:r>
              <a:rPr lang="en-US" sz="1400" dirty="0">
                <a:solidFill>
                  <a:schemeClr val="accent1"/>
                </a:solidFill>
                <a:latin typeface="+mn-lt"/>
              </a:rPr>
              <a:t>	4. </a:t>
            </a:r>
            <a:r>
              <a:rPr lang="en-US" sz="1400" b="1" dirty="0">
                <a:solidFill>
                  <a:schemeClr val="accent1"/>
                </a:solidFill>
                <a:latin typeface="+mn-lt"/>
              </a:rPr>
              <a:t>Shared Values</a:t>
            </a:r>
            <a:r>
              <a:rPr lang="en-US" sz="1400" dirty="0">
                <a:solidFill>
                  <a:schemeClr val="accent1"/>
                </a:solidFill>
                <a:latin typeface="+mn-lt"/>
              </a:rPr>
              <a:t>: These are the Core Values of the organization which are usually outlined with its Mission and Vision Statements. Core Values are 	reflected in the corporate culture and general work ethic. </a:t>
            </a:r>
          </a:p>
          <a:p>
            <a:pPr marL="0" lvl="0" indent="0">
              <a:buNone/>
            </a:pPr>
            <a:r>
              <a:rPr lang="en-US" sz="1400" dirty="0">
                <a:solidFill>
                  <a:schemeClr val="accent1"/>
                </a:solidFill>
                <a:latin typeface="+mn-lt"/>
              </a:rPr>
              <a:t>	5. </a:t>
            </a:r>
            <a:r>
              <a:rPr lang="en-US" sz="1400" b="1" dirty="0">
                <a:solidFill>
                  <a:schemeClr val="accent1"/>
                </a:solidFill>
                <a:latin typeface="+mn-lt"/>
              </a:rPr>
              <a:t>Style</a:t>
            </a:r>
            <a:r>
              <a:rPr lang="en-US" sz="1400" dirty="0">
                <a:solidFill>
                  <a:schemeClr val="accent1"/>
                </a:solidFill>
                <a:latin typeface="+mn-lt"/>
              </a:rPr>
              <a:t>: This is the style of Leadership used within the organization.</a:t>
            </a:r>
          </a:p>
          <a:p>
            <a:pPr marL="0" lvl="0" indent="0">
              <a:buNone/>
            </a:pPr>
            <a:r>
              <a:rPr lang="en-US" sz="1400" dirty="0">
                <a:solidFill>
                  <a:schemeClr val="accent1"/>
                </a:solidFill>
                <a:latin typeface="+mn-lt"/>
              </a:rPr>
              <a:t>	6. </a:t>
            </a:r>
            <a:r>
              <a:rPr lang="en-US" sz="1400" b="1" dirty="0">
                <a:solidFill>
                  <a:schemeClr val="accent1"/>
                </a:solidFill>
                <a:latin typeface="+mn-lt"/>
              </a:rPr>
              <a:t>Staff:</a:t>
            </a:r>
            <a:r>
              <a:rPr lang="en-US" sz="1400" dirty="0">
                <a:solidFill>
                  <a:schemeClr val="accent1"/>
                </a:solidFill>
                <a:latin typeface="+mn-lt"/>
              </a:rPr>
              <a:t> This refers to the types of employee and their levels of general capability and expertise. 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1"/>
                </a:solidFill>
                <a:latin typeface="+mn-lt"/>
              </a:rPr>
              <a:t>	7. </a:t>
            </a:r>
            <a:r>
              <a:rPr lang="en-US" sz="1400" b="1" dirty="0">
                <a:solidFill>
                  <a:schemeClr val="accent1"/>
                </a:solidFill>
                <a:latin typeface="+mn-lt"/>
              </a:rPr>
              <a:t>Skill</a:t>
            </a:r>
            <a:r>
              <a:rPr lang="en-US" sz="1400" dirty="0">
                <a:solidFill>
                  <a:schemeClr val="accent1"/>
                </a:solidFill>
                <a:latin typeface="+mn-lt"/>
              </a:rPr>
              <a:t>: This is the actual skills and competencies of the organization’s employees. </a:t>
            </a:r>
            <a:endParaRPr lang="en-US" sz="16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E5312BC-D894-4EF1-B411-739DA565E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McKinsey 7S Model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3245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0DD29659-57FE-4F5C-999B-820ED3DB3D75}"/>
              </a:ext>
            </a:extLst>
          </p:cNvPr>
          <p:cNvSpPr/>
          <p:nvPr/>
        </p:nvSpPr>
        <p:spPr>
          <a:xfrm>
            <a:off x="424490" y="2963519"/>
            <a:ext cx="4123877" cy="1677725"/>
          </a:xfrm>
          <a:prstGeom prst="rect">
            <a:avLst/>
          </a:prstGeom>
          <a:noFill/>
          <a:ln w="3175">
            <a:solidFill>
              <a:srgbClr val="9DC3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6F0E350-E4C8-400A-A372-6EBA213BE84B}"/>
              </a:ext>
            </a:extLst>
          </p:cNvPr>
          <p:cNvSpPr/>
          <p:nvPr/>
        </p:nvSpPr>
        <p:spPr>
          <a:xfrm>
            <a:off x="7668012" y="2963519"/>
            <a:ext cx="4082965" cy="1677725"/>
          </a:xfrm>
          <a:prstGeom prst="rect">
            <a:avLst/>
          </a:prstGeom>
          <a:noFill/>
          <a:ln w="3175">
            <a:solidFill>
              <a:srgbClr val="9DC3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2745240-124C-442E-8F01-F29F419A6520}"/>
              </a:ext>
            </a:extLst>
          </p:cNvPr>
          <p:cNvSpPr/>
          <p:nvPr/>
        </p:nvSpPr>
        <p:spPr>
          <a:xfrm>
            <a:off x="424490" y="4971210"/>
            <a:ext cx="5593925" cy="1300909"/>
          </a:xfrm>
          <a:prstGeom prst="rect">
            <a:avLst/>
          </a:prstGeom>
          <a:noFill/>
          <a:ln w="3175">
            <a:solidFill>
              <a:srgbClr val="9DC3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2779885-EA8B-436E-9313-F2F604C8AAEB}"/>
              </a:ext>
            </a:extLst>
          </p:cNvPr>
          <p:cNvSpPr/>
          <p:nvPr/>
        </p:nvSpPr>
        <p:spPr>
          <a:xfrm>
            <a:off x="6134792" y="4971210"/>
            <a:ext cx="5593925" cy="1300909"/>
          </a:xfrm>
          <a:prstGeom prst="rect">
            <a:avLst/>
          </a:prstGeom>
          <a:noFill/>
          <a:ln w="3175">
            <a:solidFill>
              <a:srgbClr val="9DC3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8E03AE-F6D1-4844-ADBA-2EC481CD843B}"/>
              </a:ext>
            </a:extLst>
          </p:cNvPr>
          <p:cNvSpPr/>
          <p:nvPr/>
        </p:nvSpPr>
        <p:spPr>
          <a:xfrm>
            <a:off x="6134792" y="1332130"/>
            <a:ext cx="5593925" cy="1300909"/>
          </a:xfrm>
          <a:prstGeom prst="rect">
            <a:avLst/>
          </a:prstGeom>
          <a:noFill/>
          <a:ln w="3175">
            <a:solidFill>
              <a:srgbClr val="9DC3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56B439B-ACB1-46DC-9328-B24F8B199F09}"/>
              </a:ext>
            </a:extLst>
          </p:cNvPr>
          <p:cNvSpPr/>
          <p:nvPr/>
        </p:nvSpPr>
        <p:spPr>
          <a:xfrm>
            <a:off x="6492240" y="4675626"/>
            <a:ext cx="4984415" cy="271876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b="1" dirty="0"/>
              <a:t>Skill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373838C-E2CF-4EDD-A0EA-68296B0EDE8D}"/>
              </a:ext>
            </a:extLst>
          </p:cNvPr>
          <p:cNvSpPr/>
          <p:nvPr/>
        </p:nvSpPr>
        <p:spPr>
          <a:xfrm>
            <a:off x="707320" y="4678070"/>
            <a:ext cx="5427472" cy="271876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System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DE13018-AD97-4A26-BFED-7B4926D3BCDA}"/>
              </a:ext>
            </a:extLst>
          </p:cNvPr>
          <p:cNvSpPr/>
          <p:nvPr/>
        </p:nvSpPr>
        <p:spPr>
          <a:xfrm>
            <a:off x="438121" y="4675626"/>
            <a:ext cx="274320" cy="274320"/>
          </a:xfrm>
          <a:prstGeom prst="rect">
            <a:avLst/>
          </a:prstGeom>
          <a:solidFill>
            <a:srgbClr val="FFB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A11828B-698E-4F29-AB91-AE452E8CE26C}"/>
              </a:ext>
            </a:extLst>
          </p:cNvPr>
          <p:cNvSpPr/>
          <p:nvPr/>
        </p:nvSpPr>
        <p:spPr>
          <a:xfrm>
            <a:off x="11476656" y="4673182"/>
            <a:ext cx="274320" cy="274320"/>
          </a:xfrm>
          <a:prstGeom prst="rect">
            <a:avLst/>
          </a:prstGeom>
          <a:solidFill>
            <a:srgbClr val="FFB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7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64480285-65DC-4829-A0DE-CB9DB806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McKinsey 7S Model</a:t>
            </a:r>
            <a:endParaRPr lang="en-US" b="1" dirty="0">
              <a:latin typeface="+mn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975108-1043-4B05-8EC8-7B8711399FDF}"/>
              </a:ext>
            </a:extLst>
          </p:cNvPr>
          <p:cNvSpPr/>
          <p:nvPr/>
        </p:nvSpPr>
        <p:spPr>
          <a:xfrm>
            <a:off x="257694" y="875635"/>
            <a:ext cx="11671069" cy="5525165"/>
          </a:xfrm>
          <a:prstGeom prst="rect">
            <a:avLst/>
          </a:prstGeom>
          <a:noFill/>
          <a:ln w="19050">
            <a:solidFill>
              <a:srgbClr val="FFF2C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82B123-D645-4BC6-A2B8-430CAAA5980E}"/>
              </a:ext>
            </a:extLst>
          </p:cNvPr>
          <p:cNvSpPr/>
          <p:nvPr/>
        </p:nvSpPr>
        <p:spPr>
          <a:xfrm>
            <a:off x="707320" y="1039090"/>
            <a:ext cx="5311095" cy="274320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Strategy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49A0783-1563-4751-8A6C-853FC0283BE2}"/>
              </a:ext>
            </a:extLst>
          </p:cNvPr>
          <p:cNvSpPr/>
          <p:nvPr/>
        </p:nvSpPr>
        <p:spPr>
          <a:xfrm>
            <a:off x="6134792" y="1039090"/>
            <a:ext cx="5341863" cy="274320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b="1" dirty="0"/>
              <a:t>Style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D1665A-93D1-4C4E-97D8-A593807DDD6A}"/>
              </a:ext>
            </a:extLst>
          </p:cNvPr>
          <p:cNvSpPr/>
          <p:nvPr/>
        </p:nvSpPr>
        <p:spPr>
          <a:xfrm>
            <a:off x="433000" y="1039090"/>
            <a:ext cx="274320" cy="274320"/>
          </a:xfrm>
          <a:prstGeom prst="rect">
            <a:avLst/>
          </a:prstGeom>
          <a:solidFill>
            <a:srgbClr val="FFB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DA7745C-AC89-40AC-9DAC-C6F357D53038}"/>
              </a:ext>
            </a:extLst>
          </p:cNvPr>
          <p:cNvSpPr/>
          <p:nvPr/>
        </p:nvSpPr>
        <p:spPr>
          <a:xfrm>
            <a:off x="11476656" y="1039090"/>
            <a:ext cx="274320" cy="274320"/>
          </a:xfrm>
          <a:prstGeom prst="rect">
            <a:avLst/>
          </a:prstGeom>
          <a:solidFill>
            <a:srgbClr val="FFB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F7E5408-30C1-45FE-93FA-AADC5F413AFD}"/>
              </a:ext>
            </a:extLst>
          </p:cNvPr>
          <p:cNvSpPr/>
          <p:nvPr/>
        </p:nvSpPr>
        <p:spPr>
          <a:xfrm>
            <a:off x="707320" y="2651759"/>
            <a:ext cx="3876484" cy="274320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Structure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69C78DA-A984-46F7-AF23-97A8FC3A04FC}"/>
              </a:ext>
            </a:extLst>
          </p:cNvPr>
          <p:cNvSpPr/>
          <p:nvPr/>
        </p:nvSpPr>
        <p:spPr>
          <a:xfrm>
            <a:off x="7634866" y="2651759"/>
            <a:ext cx="3841790" cy="274320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b="1" dirty="0"/>
              <a:t>Staff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2816E88-7376-4666-A527-52EA1DD8884D}"/>
              </a:ext>
            </a:extLst>
          </p:cNvPr>
          <p:cNvSpPr/>
          <p:nvPr/>
        </p:nvSpPr>
        <p:spPr>
          <a:xfrm>
            <a:off x="433000" y="2651759"/>
            <a:ext cx="274320" cy="274320"/>
          </a:xfrm>
          <a:prstGeom prst="rect">
            <a:avLst/>
          </a:prstGeom>
          <a:solidFill>
            <a:srgbClr val="FFB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C56016F-19CB-4946-9F60-3ACB9E520A23}"/>
              </a:ext>
            </a:extLst>
          </p:cNvPr>
          <p:cNvSpPr/>
          <p:nvPr/>
        </p:nvSpPr>
        <p:spPr>
          <a:xfrm>
            <a:off x="11476656" y="2651759"/>
            <a:ext cx="274320" cy="274320"/>
          </a:xfrm>
          <a:prstGeom prst="rect">
            <a:avLst/>
          </a:prstGeom>
          <a:solidFill>
            <a:srgbClr val="FFB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6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69A05A-83BA-4090-8DCC-071528E70E01}"/>
              </a:ext>
            </a:extLst>
          </p:cNvPr>
          <p:cNvSpPr/>
          <p:nvPr/>
        </p:nvSpPr>
        <p:spPr>
          <a:xfrm>
            <a:off x="424490" y="1332130"/>
            <a:ext cx="5593925" cy="1300909"/>
          </a:xfrm>
          <a:prstGeom prst="rect">
            <a:avLst/>
          </a:prstGeom>
          <a:noFill/>
          <a:ln w="3175">
            <a:solidFill>
              <a:srgbClr val="9DC3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1" name="Hexagon 40">
            <a:extLst>
              <a:ext uri="{FF2B5EF4-FFF2-40B4-BE49-F238E27FC236}">
                <a16:creationId xmlns:a16="http://schemas.microsoft.com/office/drawing/2014/main" id="{DBAE8DE9-E689-4C1E-8B9E-ECA2266540AC}"/>
              </a:ext>
            </a:extLst>
          </p:cNvPr>
          <p:cNvSpPr/>
          <p:nvPr/>
        </p:nvSpPr>
        <p:spPr>
          <a:xfrm rot="5400000">
            <a:off x="4301086" y="2072184"/>
            <a:ext cx="3618787" cy="3119644"/>
          </a:xfrm>
          <a:prstGeom prst="hexag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Hexagon 39">
            <a:extLst>
              <a:ext uri="{FF2B5EF4-FFF2-40B4-BE49-F238E27FC236}">
                <a16:creationId xmlns:a16="http://schemas.microsoft.com/office/drawing/2014/main" id="{BC7548FD-455D-4757-8EFA-5628CF5B04BA}"/>
              </a:ext>
            </a:extLst>
          </p:cNvPr>
          <p:cNvSpPr/>
          <p:nvPr/>
        </p:nvSpPr>
        <p:spPr>
          <a:xfrm rot="5400000">
            <a:off x="4283835" y="2154274"/>
            <a:ext cx="3618785" cy="2955468"/>
          </a:xfrm>
          <a:prstGeom prst="hexagon">
            <a:avLst/>
          </a:prstGeom>
          <a:solidFill>
            <a:schemeClr val="bg1"/>
          </a:solidFill>
          <a:ln>
            <a:solidFill>
              <a:srgbClr val="9DC3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4149496-FBE6-4F60-8F40-F73937DD4A2C}"/>
              </a:ext>
            </a:extLst>
          </p:cNvPr>
          <p:cNvSpPr txBox="1"/>
          <p:nvPr/>
        </p:nvSpPr>
        <p:spPr>
          <a:xfrm>
            <a:off x="4599183" y="2571533"/>
            <a:ext cx="2987158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B200"/>
                </a:solidFill>
              </a:rPr>
              <a:t>4. Shared Values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b="1" dirty="0">
              <a:solidFill>
                <a:srgbClr val="FFB2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b="1" dirty="0">
              <a:solidFill>
                <a:srgbClr val="FFB2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b="1" dirty="0">
              <a:solidFill>
                <a:srgbClr val="FFB2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b="1" dirty="0">
              <a:solidFill>
                <a:srgbClr val="FFB2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b="1" dirty="0">
              <a:solidFill>
                <a:srgbClr val="FFB2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b="1" dirty="0">
              <a:solidFill>
                <a:srgbClr val="FFB2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b="1" dirty="0">
              <a:solidFill>
                <a:srgbClr val="FFB2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b="1" dirty="0">
              <a:solidFill>
                <a:srgbClr val="FFB2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01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99AB1BC93D4E4D960A38F828B74F9A" ma:contentTypeVersion="9" ma:contentTypeDescription="Create a new document." ma:contentTypeScope="" ma:versionID="50cbc44397788b4434808b0e1e7a3615">
  <xsd:schema xmlns:xsd="http://www.w3.org/2001/XMLSchema" xmlns:xs="http://www.w3.org/2001/XMLSchema" xmlns:p="http://schemas.microsoft.com/office/2006/metadata/properties" xmlns:ns2="3c7d788f-59f0-4ee8-87d4-6b60b595ee8d" xmlns:ns3="2b6f4d9c-e67e-4634-a886-8566b3a998fa" targetNamespace="http://schemas.microsoft.com/office/2006/metadata/properties" ma:root="true" ma:fieldsID="04f4d911db0aedf61c310a51e40a826b" ns2:_="" ns3:_="">
    <xsd:import namespace="3c7d788f-59f0-4ee8-87d4-6b60b595ee8d"/>
    <xsd:import namespace="2b6f4d9c-e67e-4634-a886-8566b3a998f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7d788f-59f0-4ee8-87d4-6b60b595ee8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6f4d9c-e67e-4634-a886-8566b3a998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6BB515-2F14-43B0-8DC0-FB6315D4BDB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D2720B-28F1-4100-8F03-3AFF0D1F5C1E}">
  <ds:schemaRefs>
    <ds:schemaRef ds:uri="http://purl.org/dc/terms/"/>
    <ds:schemaRef ds:uri="http://purl.org/dc/elements/1.1/"/>
    <ds:schemaRef ds:uri="3c7d788f-59f0-4ee8-87d4-6b60b595ee8d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2b6f4d9c-e67e-4634-a886-8566b3a998fa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3C0CCCF-26B9-481C-8C22-86A5EA9073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7d788f-59f0-4ee8-87d4-6b60b595ee8d"/>
    <ds:schemaRef ds:uri="2b6f4d9c-e67e-4634-a886-8566b3a998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</Words>
  <Application>Microsoft Office PowerPoint</Application>
  <PresentationFormat>Breitbild</PresentationFormat>
  <Paragraphs>44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Roboto</vt:lpstr>
      <vt:lpstr>Roboto Black</vt:lpstr>
      <vt:lpstr>Office Theme</vt:lpstr>
      <vt:lpstr>McKinsey 7S Model</vt:lpstr>
      <vt:lpstr>McKinsey 7S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Andreas Pörtner</cp:lastModifiedBy>
  <cp:revision>143</cp:revision>
  <dcterms:created xsi:type="dcterms:W3CDTF">2018-02-04T00:01:51Z</dcterms:created>
  <dcterms:modified xsi:type="dcterms:W3CDTF">2021-02-16T21:01:52Z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0x010100D899AB1BC93D4E4D960A38F828B74F9A</vt:lpwstr>
  </property>
</Properties>
</file>