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0"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6E7"/>
    <a:srgbClr val="4472C4"/>
    <a:srgbClr val="D9E1F2"/>
    <a:srgbClr val="D6DCE4"/>
    <a:srgbClr val="F52900"/>
    <a:srgbClr val="FF2B02"/>
    <a:srgbClr val="F50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0" autoAdjust="0"/>
    <p:restoredTop sz="94660"/>
  </p:normalViewPr>
  <p:slideViewPr>
    <p:cSldViewPr snapToGrid="0">
      <p:cViewPr varScale="1">
        <p:scale>
          <a:sx n="114" d="100"/>
          <a:sy n="114" d="100"/>
        </p:scale>
        <p:origin x="786" y="102"/>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88326-48EA-4F6B-BF44-4E90A701B4F3}" type="datetimeFigureOut">
              <a:rPr lang="de-DE" smtClean="0"/>
              <a:t>16.02.2021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9F705-10DE-4B37-B4E9-1C027EA76DBD}" type="slidenum">
              <a:rPr lang="de-DE" smtClean="0"/>
              <a:t>‹Nr.›</a:t>
            </a:fld>
            <a:endParaRPr lang="de-DE"/>
          </a:p>
        </p:txBody>
      </p:sp>
    </p:spTree>
    <p:extLst>
      <p:ext uri="{BB962C8B-B14F-4D97-AF65-F5344CB8AC3E}">
        <p14:creationId xmlns:p14="http://schemas.microsoft.com/office/powerpoint/2010/main" val="184495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703194" y="136525"/>
            <a:ext cx="9389745" cy="544512"/>
          </a:xfrm>
          <a:noFill/>
        </p:spPr>
        <p:txBody>
          <a:bodyPr>
            <a:normAutofit/>
          </a:bodyPr>
          <a:lstStyle>
            <a:lvl1pPr algn="l">
              <a:defRPr sz="2800">
                <a:solidFill>
                  <a:schemeClr val="accent1"/>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fik 4" descr="Ein Bild, das Text enthält.&#10;&#10;Automatisch generierte Beschreibung">
            <a:extLst>
              <a:ext uri="{FF2B5EF4-FFF2-40B4-BE49-F238E27FC236}">
                <a16:creationId xmlns:a16="http://schemas.microsoft.com/office/drawing/2014/main" id="{7EAD714E-AC36-4A52-9A7C-07E91E185F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6328" y="94193"/>
            <a:ext cx="2371774" cy="611473"/>
          </a:xfrm>
          <a:prstGeom prst="rect">
            <a:avLst/>
          </a:prstGeom>
        </p:spPr>
      </p:pic>
    </p:spTree>
    <p:extLst>
      <p:ext uri="{BB962C8B-B14F-4D97-AF65-F5344CB8AC3E}">
        <p14:creationId xmlns:p14="http://schemas.microsoft.com/office/powerpoint/2010/main" val="11492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138262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EFFBDDF0-6D3C-4277-AB36-132ECC7ACCF5}" type="datetimeFigureOut">
              <a:rPr lang="en-US" smtClean="0"/>
              <a:t>2/16/2021</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t>‹Nr.›</a:t>
            </a:fld>
            <a:endParaRPr lang="en-US"/>
          </a:p>
        </p:txBody>
      </p:sp>
    </p:spTree>
    <p:extLst>
      <p:ext uri="{BB962C8B-B14F-4D97-AF65-F5344CB8AC3E}">
        <p14:creationId xmlns:p14="http://schemas.microsoft.com/office/powerpoint/2010/main" val="7229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BDDF0-6D3C-4277-AB36-132ECC7ACCF5}" type="datetimeFigureOut">
              <a:rPr lang="en-US" smtClean="0"/>
              <a:t>2/16/2021</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t>‹Nr.›</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C0FA28-B511-4565-8C8A-44DEE740CC90}"/>
              </a:ext>
            </a:extLst>
          </p:cNvPr>
          <p:cNvSpPr>
            <a:spLocks noGrp="1"/>
          </p:cNvSpPr>
          <p:nvPr>
            <p:ph idx="1"/>
          </p:nvPr>
        </p:nvSpPr>
        <p:spPr>
          <a:xfrm>
            <a:off x="257175" y="1274445"/>
            <a:ext cx="11704320" cy="4176713"/>
          </a:xfrm>
        </p:spPr>
        <p:txBody>
          <a:bodyPr>
            <a:normAutofit/>
          </a:bodyPr>
          <a:lstStyle/>
          <a:p>
            <a:pPr marL="0" indent="0">
              <a:buNone/>
            </a:pPr>
            <a:r>
              <a:rPr lang="en-US" sz="1800" dirty="0">
                <a:solidFill>
                  <a:schemeClr val="bg2">
                    <a:lumMod val="50000"/>
                  </a:schemeClr>
                </a:solidFill>
              </a:rPr>
              <a:t>An Innovation Roadmap is a visual depiction of the steps to be taken to achieve a strategic goal driven by innovation. As a strategic tool, an Innovation Roadmap lays out the specific actions that should be implemented over time to create new products, services, or business models. An Innovation Roadmap allows your team to plan how and when to communicate each step of the innovation process to other relevant stakeholders in the organization. The tool is valuable because its simple graphic nature clearly outlines the goals of the innovation process, is easily conveyed to others, and orients those involved in the innovation process to create alignment and accelerate execution.</a:t>
            </a:r>
          </a:p>
          <a:p>
            <a:pPr marL="0" indent="0">
              <a:buNone/>
            </a:pPr>
            <a:endParaRPr lang="en-US" sz="1800" dirty="0">
              <a:solidFill>
                <a:schemeClr val="bg2">
                  <a:lumMod val="50000"/>
                </a:schemeClr>
              </a:solidFill>
            </a:endParaRPr>
          </a:p>
          <a:p>
            <a:pPr marL="0" indent="0">
              <a:buNone/>
            </a:pPr>
            <a:r>
              <a:rPr lang="en-US" sz="1800" dirty="0">
                <a:solidFill>
                  <a:schemeClr val="bg2">
                    <a:lumMod val="50000"/>
                  </a:schemeClr>
                </a:solidFill>
              </a:rPr>
              <a:t>Use the template to create your own Innovation Roadmap.</a:t>
            </a:r>
            <a:br>
              <a:rPr lang="en-US" sz="1800" dirty="0">
                <a:solidFill>
                  <a:schemeClr val="bg2">
                    <a:lumMod val="50000"/>
                  </a:schemeClr>
                </a:solidFill>
              </a:rPr>
            </a:br>
            <a:br>
              <a:rPr lang="en-US" sz="1800" dirty="0">
                <a:solidFill>
                  <a:schemeClr val="bg2">
                    <a:lumMod val="50000"/>
                  </a:schemeClr>
                </a:solidFill>
              </a:rPr>
            </a:br>
            <a:endParaRPr lang="en-US" sz="2000" dirty="0">
              <a:solidFill>
                <a:schemeClr val="bg2">
                  <a:lumMod val="50000"/>
                </a:schemeClr>
              </a:solidFill>
            </a:endParaRPr>
          </a:p>
        </p:txBody>
      </p:sp>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Innovation Roadmap Template</a:t>
            </a:r>
          </a:p>
        </p:txBody>
      </p:sp>
    </p:spTree>
    <p:extLst>
      <p:ext uri="{BB962C8B-B14F-4D97-AF65-F5344CB8AC3E}">
        <p14:creationId xmlns:p14="http://schemas.microsoft.com/office/powerpoint/2010/main" val="164324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E5312BC-D894-4EF1-B411-739DA565E3FB}"/>
              </a:ext>
            </a:extLst>
          </p:cNvPr>
          <p:cNvSpPr>
            <a:spLocks noGrp="1"/>
          </p:cNvSpPr>
          <p:nvPr>
            <p:ph type="title"/>
          </p:nvPr>
        </p:nvSpPr>
        <p:spPr>
          <a:xfrm>
            <a:off x="2703194" y="136525"/>
            <a:ext cx="9389745" cy="544512"/>
          </a:xfrm>
        </p:spPr>
        <p:txBody>
          <a:bodyPr/>
          <a:lstStyle/>
          <a:p>
            <a:r>
              <a:rPr lang="en-US" b="1" dirty="0">
                <a:latin typeface="+mn-lt"/>
              </a:rPr>
              <a:t>Innovation Roadmap Template</a:t>
            </a:r>
          </a:p>
        </p:txBody>
      </p:sp>
      <p:graphicFrame>
        <p:nvGraphicFramePr>
          <p:cNvPr id="3" name="Table 2">
            <a:extLst>
              <a:ext uri="{FF2B5EF4-FFF2-40B4-BE49-F238E27FC236}">
                <a16:creationId xmlns:a16="http://schemas.microsoft.com/office/drawing/2014/main" id="{40C1DCAD-F0E6-4F88-B192-7F55DFB575C7}"/>
              </a:ext>
            </a:extLst>
          </p:cNvPr>
          <p:cNvGraphicFramePr>
            <a:graphicFrameLocks noGrp="1"/>
          </p:cNvGraphicFramePr>
          <p:nvPr>
            <p:extLst>
              <p:ext uri="{D42A27DB-BD31-4B8C-83A1-F6EECF244321}">
                <p14:modId xmlns:p14="http://schemas.microsoft.com/office/powerpoint/2010/main" val="3744763613"/>
              </p:ext>
            </p:extLst>
          </p:nvPr>
        </p:nvGraphicFramePr>
        <p:xfrm>
          <a:off x="13335" y="710157"/>
          <a:ext cx="12178665" cy="5872817"/>
        </p:xfrm>
        <a:graphic>
          <a:graphicData uri="http://schemas.openxmlformats.org/drawingml/2006/table">
            <a:tbl>
              <a:tblPr/>
              <a:tblGrid>
                <a:gridCol w="2383242">
                  <a:extLst>
                    <a:ext uri="{9D8B030D-6E8A-4147-A177-3AD203B41FA5}">
                      <a16:colId xmlns:a16="http://schemas.microsoft.com/office/drawing/2014/main" val="1195709041"/>
                    </a:ext>
                  </a:extLst>
                </a:gridCol>
                <a:gridCol w="2433513">
                  <a:extLst>
                    <a:ext uri="{9D8B030D-6E8A-4147-A177-3AD203B41FA5}">
                      <a16:colId xmlns:a16="http://schemas.microsoft.com/office/drawing/2014/main" val="750192009"/>
                    </a:ext>
                  </a:extLst>
                </a:gridCol>
                <a:gridCol w="2410209">
                  <a:extLst>
                    <a:ext uri="{9D8B030D-6E8A-4147-A177-3AD203B41FA5}">
                      <a16:colId xmlns:a16="http://schemas.microsoft.com/office/drawing/2014/main" val="1246885436"/>
                    </a:ext>
                  </a:extLst>
                </a:gridCol>
                <a:gridCol w="2471637">
                  <a:extLst>
                    <a:ext uri="{9D8B030D-6E8A-4147-A177-3AD203B41FA5}">
                      <a16:colId xmlns:a16="http://schemas.microsoft.com/office/drawing/2014/main" val="389961713"/>
                    </a:ext>
                  </a:extLst>
                </a:gridCol>
                <a:gridCol w="2480064">
                  <a:extLst>
                    <a:ext uri="{9D8B030D-6E8A-4147-A177-3AD203B41FA5}">
                      <a16:colId xmlns:a16="http://schemas.microsoft.com/office/drawing/2014/main" val="1041962337"/>
                    </a:ext>
                  </a:extLst>
                </a:gridCol>
              </a:tblGrid>
              <a:tr h="326094">
                <a:tc>
                  <a:txBody>
                    <a:bodyPr/>
                    <a:lstStyle/>
                    <a:p>
                      <a:pPr algn="ctr" fontAlgn="ctr"/>
                      <a:endParaRPr lang="en-US" sz="1050" b="0" i="0" u="none" strike="noStrike" dirty="0">
                        <a:solidFill>
                          <a:srgbClr val="000000"/>
                        </a:solidFill>
                        <a:effectLst/>
                        <a:latin typeface="Calibri" panose="020F0502020204030204" pitchFamily="34" charset="0"/>
                      </a:endParaRPr>
                    </a:p>
                  </a:txBody>
                  <a:tcPr marL="0" marR="0"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t"/>
                      <a:r>
                        <a:rPr lang="en-US" sz="2000" b="1" i="0" u="none" strike="noStrike" kern="1200" dirty="0">
                          <a:solidFill>
                            <a:schemeClr val="bg2">
                              <a:lumMod val="25000"/>
                            </a:schemeClr>
                          </a:solidFill>
                          <a:effectLst/>
                          <a:latin typeface="Calibri" panose="020F0502020204030204" pitchFamily="34" charset="0"/>
                          <a:ea typeface="+mn-ea"/>
                          <a:cs typeface="+mn-cs"/>
                        </a:rPr>
                        <a:t>Today</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fontAlgn="t"/>
                      <a:r>
                        <a:rPr lang="en-US" sz="2000" b="1" i="0" u="none" strike="noStrike" kern="1200" dirty="0">
                          <a:solidFill>
                            <a:schemeClr val="bg2">
                              <a:lumMod val="25000"/>
                            </a:schemeClr>
                          </a:solidFill>
                          <a:effectLst/>
                          <a:latin typeface="Calibri" panose="020F0502020204030204" pitchFamily="34" charset="0"/>
                          <a:ea typeface="+mn-ea"/>
                          <a:cs typeface="+mn-cs"/>
                        </a:rPr>
                        <a:t>1-6 Months</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fontAlgn="t"/>
                      <a:r>
                        <a:rPr lang="en-US" sz="2000" b="1" i="0" u="none" strike="noStrike" kern="1200" dirty="0">
                          <a:solidFill>
                            <a:schemeClr val="bg2">
                              <a:lumMod val="25000"/>
                            </a:schemeClr>
                          </a:solidFill>
                          <a:effectLst/>
                          <a:latin typeface="Calibri" panose="020F0502020204030204" pitchFamily="34" charset="0"/>
                          <a:ea typeface="+mn-ea"/>
                          <a:cs typeface="+mn-cs"/>
                        </a:rPr>
                        <a:t>6-12 Months</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fontAlgn="t"/>
                      <a:r>
                        <a:rPr lang="en-US" sz="2000" b="1" i="0" u="none" strike="noStrike" kern="1200" dirty="0">
                          <a:solidFill>
                            <a:schemeClr val="bg2">
                              <a:lumMod val="25000"/>
                            </a:schemeClr>
                          </a:solidFill>
                          <a:effectLst/>
                          <a:latin typeface="Calibri" panose="020F0502020204030204" pitchFamily="34" charset="0"/>
                          <a:ea typeface="+mn-ea"/>
                          <a:cs typeface="+mn-cs"/>
                        </a:rPr>
                        <a:t>12+ Months</a:t>
                      </a: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167476204"/>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Strategic Focus</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17125284"/>
                  </a:ext>
                </a:extLst>
              </a:tr>
              <a:tr h="60585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Target Customers</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14509904"/>
                  </a:ext>
                </a:extLst>
              </a:tr>
              <a:tr h="60585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Strategy</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657155320"/>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Solution(s)</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28498748"/>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Technology Needed</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485676244"/>
                  </a:ext>
                </a:extLst>
              </a:tr>
              <a:tr h="699899">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Capabilities to Develop</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3506857"/>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Competition</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28586197"/>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Key Risks &amp; Barriers</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40779440"/>
                  </a:ext>
                </a:extLst>
              </a:tr>
              <a:tr h="605853">
                <a:tc>
                  <a:txBody>
                    <a:bodyPr/>
                    <a:lstStyle/>
                    <a:p>
                      <a:pPr algn="ctr" fontAlgn="ctr"/>
                      <a:r>
                        <a:rPr kumimoji="0" lang="en-US" sz="1600" b="1" i="0" u="none" strike="noStrike" kern="1200" cap="none" spc="0" normalizeH="0" baseline="0" dirty="0">
                          <a:ln>
                            <a:noFill/>
                          </a:ln>
                          <a:solidFill>
                            <a:schemeClr val="bg1"/>
                          </a:solidFill>
                          <a:effectLst/>
                          <a:uLnTx/>
                          <a:uFillTx/>
                          <a:latin typeface="Calibri" panose="020F0502020204030204" pitchFamily="34" charset="0"/>
                          <a:ea typeface="+mn-ea"/>
                          <a:cs typeface="+mn-cs"/>
                        </a:rPr>
                        <a:t>Key Metrics</a:t>
                      </a:r>
                    </a:p>
                  </a:txBody>
                  <a:tcPr marT="0"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marL="171450" indent="-171450" algn="l" fontAlgn="t">
                        <a:buFont typeface="Arial" panose="020B0604020202020204" pitchFamily="34" charset="0"/>
                        <a:buChar char="•"/>
                      </a:pPr>
                      <a:endParaRPr lang="en-US" sz="1200" b="0" i="0" u="none" strike="noStrike" dirty="0">
                        <a:solidFill>
                          <a:srgbClr val="000000"/>
                        </a:solidFill>
                        <a:effectLst/>
                        <a:latin typeface="Calibri" panose="020F0502020204030204" pitchFamily="34" charset="0"/>
                      </a:endParaRPr>
                    </a:p>
                  </a:txBody>
                  <a:tcPr marT="0"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764508703"/>
                  </a:ext>
                </a:extLst>
              </a:tr>
            </a:tbl>
          </a:graphicData>
        </a:graphic>
      </p:graphicFrame>
    </p:spTree>
    <p:extLst>
      <p:ext uri="{BB962C8B-B14F-4D97-AF65-F5344CB8AC3E}">
        <p14:creationId xmlns:p14="http://schemas.microsoft.com/office/powerpoint/2010/main" val="247756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9" ma:contentTypeDescription="Create a new document." ma:contentTypeScope="" ma:versionID="50cbc44397788b4434808b0e1e7a3615">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04f4d911db0aedf61c310a51e40a826b"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6BB515-2F14-43B0-8DC0-FB6315D4BDBC}">
  <ds:schemaRefs>
    <ds:schemaRef ds:uri="http://schemas.microsoft.com/sharepoint/v3/contenttype/forms"/>
  </ds:schemaRefs>
</ds:datastoreItem>
</file>

<file path=customXml/itemProps2.xml><?xml version="1.0" encoding="utf-8"?>
<ds:datastoreItem xmlns:ds="http://schemas.openxmlformats.org/officeDocument/2006/customXml" ds:itemID="{53C0CCCF-26B9-481C-8C22-86A5EA907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D2720B-28F1-4100-8F03-3AFF0D1F5C1E}">
  <ds:schemaRefs>
    <ds:schemaRef ds:uri="3c7d788f-59f0-4ee8-87d4-6b60b595ee8d"/>
    <ds:schemaRef ds:uri="http://purl.org/dc/terms/"/>
    <ds:schemaRef ds:uri="2b6f4d9c-e67e-4634-a886-8566b3a998fa"/>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165</Words>
  <Application>Microsoft Office PowerPoint</Application>
  <PresentationFormat>Breitbild</PresentationFormat>
  <Paragraphs>18</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Roboto</vt:lpstr>
      <vt:lpstr>Roboto Black</vt:lpstr>
      <vt:lpstr>Office Theme</vt:lpstr>
      <vt:lpstr>Innovation Roadmap Template</vt:lpstr>
      <vt:lpstr>Innovation Roadmap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Andreas Pörtner</cp:lastModifiedBy>
  <cp:revision>48</cp:revision>
  <dcterms:created xsi:type="dcterms:W3CDTF">2018-02-04T00:01:51Z</dcterms:created>
  <dcterms:modified xsi:type="dcterms:W3CDTF">2021-02-16T21:00:11Z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