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9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5353-6BC0-4CE5-B273-47FC67B4F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F0AAC-8C08-40D6-AD7F-C8F11E201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684838-A0BE-4D12-BCE5-0CBEED7AE84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73755855-54F0-4596-A7EC-A2A584810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81D82-7428-463D-9CDF-A017450A1F95}"/>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40540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851D-1079-4505-AFA6-FC0A74529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34F9E3-B323-4C58-8491-FD97DD3F47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90971-DF4C-4DA7-862B-26E0C3B35F48}"/>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F0DEEDC9-D7B8-403D-95FF-F9BF76D3C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13502-4EFA-4C86-8D3F-39FEDF742C85}"/>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292409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609AA-0A43-4E95-BD06-EF74F9FC71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3A8F4A-82F9-4787-A5F7-0EC6374BA2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96FC1-25AA-4957-A81D-2DF45F2B9C66}"/>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1578D534-0756-407C-8C64-D118E2FFB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56886-0B6E-49F4-B116-753CAE713301}"/>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347622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2703194" y="136525"/>
            <a:ext cx="9389745" cy="544512"/>
          </a:xfrm>
          <a:noFill/>
        </p:spPr>
        <p:txBody>
          <a:bodyPr>
            <a:normAutofit/>
          </a:bodyPr>
          <a:lstStyle>
            <a:lvl1pPr algn="l">
              <a:defRPr sz="2800">
                <a:solidFill>
                  <a:schemeClr val="accent1"/>
                </a:solidFill>
                <a:latin typeface="Roboto Black" panose="02000000000000000000" pitchFamily="2" charset="0"/>
                <a:ea typeface="Roboto Black"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234315" y="977265"/>
            <a:ext cx="11727180" cy="4473893"/>
          </a:xfrm>
        </p:spPr>
        <p:txBody>
          <a:bodyPr>
            <a:normAutofit/>
          </a:bodyPr>
          <a:lstStyle>
            <a:lvl1pPr>
              <a:defRPr sz="2400">
                <a:latin typeface="Roboto" panose="02000000000000000000" pitchFamily="2" charset="0"/>
                <a:ea typeface="Roboto" panose="02000000000000000000" pitchFamily="2" charset="0"/>
              </a:defRPr>
            </a:lvl1pPr>
            <a:lvl2pPr>
              <a:defRPr sz="2000">
                <a:latin typeface="Roboto" panose="02000000000000000000" pitchFamily="2" charset="0"/>
                <a:ea typeface="Roboto" panose="02000000000000000000" pitchFamily="2" charset="0"/>
              </a:defRPr>
            </a:lvl2pPr>
            <a:lvl3pPr>
              <a:defRPr sz="1800">
                <a:latin typeface="Roboto" panose="02000000000000000000" pitchFamily="2" charset="0"/>
                <a:ea typeface="Roboto" panose="02000000000000000000" pitchFamily="2" charset="0"/>
              </a:defRPr>
            </a:lvl3pPr>
            <a:lvl4pPr>
              <a:defRPr sz="1600">
                <a:latin typeface="Roboto" panose="02000000000000000000" pitchFamily="2" charset="0"/>
                <a:ea typeface="Roboto" panose="02000000000000000000" pitchFamily="2" charset="0"/>
              </a:defRPr>
            </a:lvl4pPr>
            <a:lvl5pPr>
              <a:defRPr sz="1600">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fik 3" descr="Ein Bild, das Text enthält.&#10;&#10;Automatisch generierte Beschreibung">
            <a:extLst>
              <a:ext uri="{FF2B5EF4-FFF2-40B4-BE49-F238E27FC236}">
                <a16:creationId xmlns:a16="http://schemas.microsoft.com/office/drawing/2014/main" id="{95AC0E5B-97EB-4502-A85C-73854C0884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6328" y="94193"/>
            <a:ext cx="2371774" cy="611473"/>
          </a:xfrm>
          <a:prstGeom prst="rect">
            <a:avLst/>
          </a:prstGeom>
        </p:spPr>
      </p:pic>
    </p:spTree>
    <p:extLst>
      <p:ext uri="{BB962C8B-B14F-4D97-AF65-F5344CB8AC3E}">
        <p14:creationId xmlns:p14="http://schemas.microsoft.com/office/powerpoint/2010/main" val="114926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2042-CC77-45C5-9BCE-A5166D2FC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670569-7EA2-49B9-BE0F-78A53BA30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F0A1AB-3F9C-49C9-8000-F7F7424988F9}"/>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5241C9EE-834A-4BEA-A9FB-F9B7ACBF1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1CD3C-7E39-4921-8FFF-76E524A2D72E}"/>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318028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C587-32B4-4640-A083-EC1DBEF8F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6533DA-BC94-4433-88C3-731D0C24BA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103819-9C8A-45E5-B530-D884FEA72A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795BE-0B69-4148-8E4C-D41AB3E96A4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B3901E83-09FC-4AA4-AB1C-388C4FBA0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D7968-8D82-4C47-8199-500BD3CDFB3E}"/>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89306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6822-B212-467D-A72B-1F5346864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989B0-7917-4A46-8927-CDA33D3DD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1245F-205B-42B3-AC05-39AEDA93D4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4FF6E-0492-4720-AC71-68754530F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CB9B71-9E73-4F0A-8887-9B015B73E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56888E-B0CE-40A0-B355-616B77DF2A9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8" name="Footer Placeholder 7">
            <a:extLst>
              <a:ext uri="{FF2B5EF4-FFF2-40B4-BE49-F238E27FC236}">
                <a16:creationId xmlns:a16="http://schemas.microsoft.com/office/drawing/2014/main" id="{BC795D28-BC1C-4BBD-9B0E-1A68884D1E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473609-DDC8-4EA1-A568-66279B1CA3E8}"/>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26648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83F2-F99B-4B9E-9E0C-A53E423A1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FAE7E2-C3CD-4403-B210-0A4BB7AC2D17}"/>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4" name="Footer Placeholder 3">
            <a:extLst>
              <a:ext uri="{FF2B5EF4-FFF2-40B4-BE49-F238E27FC236}">
                <a16:creationId xmlns:a16="http://schemas.microsoft.com/office/drawing/2014/main" id="{3265E928-B3C5-4713-94FE-4F34B6604A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C1BD4-75A6-482E-A55A-40D0114CAF77}"/>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292714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23168-666F-4812-868F-341647933B5F}"/>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3" name="Footer Placeholder 2">
            <a:extLst>
              <a:ext uri="{FF2B5EF4-FFF2-40B4-BE49-F238E27FC236}">
                <a16:creationId xmlns:a16="http://schemas.microsoft.com/office/drawing/2014/main" id="{0DB3CE5F-01A8-4E4D-8740-49EFC1B08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8F3D4-ED99-43FB-A237-275897DD6CAC}"/>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79407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7A15-DB52-4036-A374-0575059C4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C78AB1-D37A-446E-95F5-1116CB842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86C48-2453-477D-B98E-C964D229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BD4943-AA8E-4DA5-8829-180D8CE4C895}"/>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BE7D66BC-F88E-42FB-9E61-30B347E4E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F4173-41A1-4ACC-AB44-620F344D6552}"/>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38262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792F-AC31-4468-ADCD-669D6B18B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656C1-4803-4F0A-93E1-A2AC20A3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1CD8DF-8C1B-4704-A6F8-C38D15060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3B821A-075E-4694-B831-56753F06560E}"/>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A3B65BE6-0E82-40E5-809A-4CABF2574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2A1F4-AD55-4B4C-925F-74D3B3B28278}"/>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72290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1B22F-98CF-4DC7-AAF9-210D6CCC8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3DEE29-D41E-4F4F-B7D1-2BE8502A6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3CC94-1763-499D-A4B9-40661130C0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C7BDEF65-32CD-44D6-B5EB-F84A0D8D1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F3619E-CB98-4F58-8BA6-C12088DE1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A4800-D636-418A-9240-5C2AA67518C1}" type="slidenum">
              <a:rPr lang="en-US" smtClean="0"/>
              <a:t>‹Nr.›</a:t>
            </a:fld>
            <a:endParaRPr lang="en-US"/>
          </a:p>
        </p:txBody>
      </p:sp>
    </p:spTree>
    <p:extLst>
      <p:ext uri="{BB962C8B-B14F-4D97-AF65-F5344CB8AC3E}">
        <p14:creationId xmlns:p14="http://schemas.microsoft.com/office/powerpoint/2010/main" val="271188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C0FA28-B511-4565-8C8A-44DEE740CC90}"/>
              </a:ext>
            </a:extLst>
          </p:cNvPr>
          <p:cNvSpPr>
            <a:spLocks noGrp="1"/>
          </p:cNvSpPr>
          <p:nvPr>
            <p:ph idx="1"/>
          </p:nvPr>
        </p:nvSpPr>
        <p:spPr>
          <a:xfrm>
            <a:off x="257175" y="1274445"/>
            <a:ext cx="11704320" cy="4176713"/>
          </a:xfrm>
        </p:spPr>
        <p:txBody>
          <a:bodyPr>
            <a:normAutofit/>
          </a:bodyPr>
          <a:lstStyle/>
          <a:p>
            <a:pPr marL="0" indent="0">
              <a:buNone/>
            </a:pPr>
            <a:r>
              <a:rPr lang="en-US" dirty="0">
                <a:solidFill>
                  <a:schemeClr val="accent1"/>
                </a:solidFill>
                <a:latin typeface="Calibri" panose="020F0502020204030204" pitchFamily="34" charset="0"/>
                <a:cs typeface="Calibri" panose="020F0502020204030204" pitchFamily="34" charset="0"/>
              </a:rPr>
              <a:t>A Go to Market Strategy is a strategic plan that organizations use to outline how they will bring a new product, service, or business model to market. This strategy is created with the intention of attaining competitive advantage in the industry by improving the overall product experience of the customer (e.g., reasonable price, high quality materials, etc.). While creating an enticing value proposition is a commonly used strategic plan of organizations, the Go to Market Strategy is unique in that it specifically highlights how the company will use internal and external resources to differentiate and establish itself to succeed in a new market segment or geography.</a:t>
            </a:r>
          </a:p>
          <a:p>
            <a:pPr marL="0" indent="0">
              <a:buNone/>
            </a:pPr>
            <a:br>
              <a:rPr lang="en-US" dirty="0">
                <a:solidFill>
                  <a:schemeClr val="accent1"/>
                </a:solidFill>
                <a:latin typeface="Calibri" panose="020F0502020204030204" pitchFamily="34" charset="0"/>
                <a:cs typeface="Calibri" panose="020F0502020204030204" pitchFamily="34" charset="0"/>
              </a:rPr>
            </a:br>
            <a:r>
              <a:rPr lang="en-US" dirty="0">
                <a:solidFill>
                  <a:schemeClr val="accent1"/>
                </a:solidFill>
                <a:latin typeface="Calibri" panose="020F0502020204030204" pitchFamily="34" charset="0"/>
                <a:cs typeface="Calibri" panose="020F0502020204030204" pitchFamily="34" charset="0"/>
              </a:rPr>
              <a:t>Fill out the template on the next page with ideas related to your Go to Market Strategy.</a:t>
            </a:r>
          </a:p>
        </p:txBody>
      </p:sp>
      <p:sp>
        <p:nvSpPr>
          <p:cNvPr id="7" name="Title 6">
            <a:extLst>
              <a:ext uri="{FF2B5EF4-FFF2-40B4-BE49-F238E27FC236}">
                <a16:creationId xmlns:a16="http://schemas.microsoft.com/office/drawing/2014/main" id="{0E5312BC-D894-4EF1-B411-739DA565E3FB}"/>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Go to Market Strategy Template</a:t>
            </a:r>
          </a:p>
        </p:txBody>
      </p:sp>
    </p:spTree>
    <p:extLst>
      <p:ext uri="{BB962C8B-B14F-4D97-AF65-F5344CB8AC3E}">
        <p14:creationId xmlns:p14="http://schemas.microsoft.com/office/powerpoint/2010/main" val="164324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4480285-65DC-4829-A0DE-CB9DB8063BBD}"/>
              </a:ext>
            </a:extLst>
          </p:cNvPr>
          <p:cNvSpPr>
            <a:spLocks noGrp="1"/>
          </p:cNvSpPr>
          <p:nvPr>
            <p:ph type="title"/>
          </p:nvPr>
        </p:nvSpPr>
        <p:spPr/>
        <p:txBody>
          <a:bodyPr/>
          <a:lstStyle/>
          <a:p>
            <a:r>
              <a:rPr lang="en-US" b="1" dirty="0">
                <a:latin typeface="+mn-lt"/>
              </a:rPr>
              <a:t>Go </a:t>
            </a:r>
            <a:r>
              <a:rPr lang="en-US" b="1">
                <a:latin typeface="+mn-lt"/>
              </a:rPr>
              <a:t>to Market </a:t>
            </a:r>
            <a:r>
              <a:rPr lang="en-US" b="1" dirty="0">
                <a:latin typeface="+mn-lt"/>
              </a:rPr>
              <a:t>Strategy Template</a:t>
            </a:r>
          </a:p>
        </p:txBody>
      </p:sp>
      <p:sp>
        <p:nvSpPr>
          <p:cNvPr id="5" name="Rectangle 4">
            <a:extLst>
              <a:ext uri="{FF2B5EF4-FFF2-40B4-BE49-F238E27FC236}">
                <a16:creationId xmlns:a16="http://schemas.microsoft.com/office/drawing/2014/main" id="{CDFB00C9-EE61-4364-B9D6-9B68D34A85A2}"/>
              </a:ext>
            </a:extLst>
          </p:cNvPr>
          <p:cNvSpPr/>
          <p:nvPr/>
        </p:nvSpPr>
        <p:spPr>
          <a:xfrm>
            <a:off x="280520" y="1198221"/>
            <a:ext cx="1900618" cy="51941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200" dirty="0">
                <a:solidFill>
                  <a:schemeClr val="tx1"/>
                </a:solidFill>
              </a:rPr>
              <a:t> </a:t>
            </a:r>
          </a:p>
        </p:txBody>
      </p:sp>
      <p:sp>
        <p:nvSpPr>
          <p:cNvPr id="57" name="Rectangle 56">
            <a:extLst>
              <a:ext uri="{FF2B5EF4-FFF2-40B4-BE49-F238E27FC236}">
                <a16:creationId xmlns:a16="http://schemas.microsoft.com/office/drawing/2014/main" id="{53498599-26AC-495B-85F9-3072129B7323}"/>
              </a:ext>
            </a:extLst>
          </p:cNvPr>
          <p:cNvSpPr/>
          <p:nvPr/>
        </p:nvSpPr>
        <p:spPr>
          <a:xfrm>
            <a:off x="280520" y="876975"/>
            <a:ext cx="1900618" cy="3212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Business Objectives</a:t>
            </a:r>
          </a:p>
        </p:txBody>
      </p:sp>
      <p:sp>
        <p:nvSpPr>
          <p:cNvPr id="25" name="Rectangle 24">
            <a:extLst>
              <a:ext uri="{FF2B5EF4-FFF2-40B4-BE49-F238E27FC236}">
                <a16:creationId xmlns:a16="http://schemas.microsoft.com/office/drawing/2014/main" id="{4B5C8FC4-EB4A-42FA-B4AF-2095ADE8F5F3}"/>
              </a:ext>
            </a:extLst>
          </p:cNvPr>
          <p:cNvSpPr/>
          <p:nvPr/>
        </p:nvSpPr>
        <p:spPr>
          <a:xfrm>
            <a:off x="2214694" y="1198221"/>
            <a:ext cx="1900618" cy="51941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200" dirty="0">
                <a:solidFill>
                  <a:schemeClr val="tx1"/>
                </a:solidFill>
              </a:rPr>
              <a:t> </a:t>
            </a:r>
          </a:p>
        </p:txBody>
      </p:sp>
      <p:sp>
        <p:nvSpPr>
          <p:cNvPr id="26" name="Rectangle 25">
            <a:extLst>
              <a:ext uri="{FF2B5EF4-FFF2-40B4-BE49-F238E27FC236}">
                <a16:creationId xmlns:a16="http://schemas.microsoft.com/office/drawing/2014/main" id="{074E22BE-5129-4E65-B325-91F0BEF0398C}"/>
              </a:ext>
            </a:extLst>
          </p:cNvPr>
          <p:cNvSpPr/>
          <p:nvPr/>
        </p:nvSpPr>
        <p:spPr>
          <a:xfrm>
            <a:off x="2214694" y="876975"/>
            <a:ext cx="1900618" cy="3212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Marketing Priorities</a:t>
            </a:r>
          </a:p>
        </p:txBody>
      </p:sp>
      <p:sp>
        <p:nvSpPr>
          <p:cNvPr id="27" name="Rectangle 26">
            <a:extLst>
              <a:ext uri="{FF2B5EF4-FFF2-40B4-BE49-F238E27FC236}">
                <a16:creationId xmlns:a16="http://schemas.microsoft.com/office/drawing/2014/main" id="{CF39E61F-60A8-4727-A563-4A91315E4F7D}"/>
              </a:ext>
            </a:extLst>
          </p:cNvPr>
          <p:cNvSpPr/>
          <p:nvPr/>
        </p:nvSpPr>
        <p:spPr>
          <a:xfrm>
            <a:off x="4148868" y="1198221"/>
            <a:ext cx="1900618" cy="51941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200" dirty="0">
                <a:solidFill>
                  <a:schemeClr val="tx1"/>
                </a:solidFill>
              </a:rPr>
              <a:t> </a:t>
            </a:r>
          </a:p>
        </p:txBody>
      </p:sp>
      <p:sp>
        <p:nvSpPr>
          <p:cNvPr id="28" name="Rectangle 27">
            <a:extLst>
              <a:ext uri="{FF2B5EF4-FFF2-40B4-BE49-F238E27FC236}">
                <a16:creationId xmlns:a16="http://schemas.microsoft.com/office/drawing/2014/main" id="{FE086CB4-425F-4230-8E55-2062E3EA8DA1}"/>
              </a:ext>
            </a:extLst>
          </p:cNvPr>
          <p:cNvSpPr/>
          <p:nvPr/>
        </p:nvSpPr>
        <p:spPr>
          <a:xfrm>
            <a:off x="4148868" y="876975"/>
            <a:ext cx="1900618" cy="3212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Marketing Goals</a:t>
            </a:r>
          </a:p>
        </p:txBody>
      </p:sp>
      <p:sp>
        <p:nvSpPr>
          <p:cNvPr id="29" name="Rectangle 28">
            <a:extLst>
              <a:ext uri="{FF2B5EF4-FFF2-40B4-BE49-F238E27FC236}">
                <a16:creationId xmlns:a16="http://schemas.microsoft.com/office/drawing/2014/main" id="{BCD0F081-CD05-4BD2-9957-E866BE62CA64}"/>
              </a:ext>
            </a:extLst>
          </p:cNvPr>
          <p:cNvSpPr/>
          <p:nvPr/>
        </p:nvSpPr>
        <p:spPr>
          <a:xfrm>
            <a:off x="6083042" y="1198221"/>
            <a:ext cx="1900618" cy="51941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200" dirty="0">
                <a:solidFill>
                  <a:schemeClr val="tx1"/>
                </a:solidFill>
              </a:rPr>
              <a:t> </a:t>
            </a:r>
          </a:p>
        </p:txBody>
      </p:sp>
      <p:sp>
        <p:nvSpPr>
          <p:cNvPr id="30" name="Rectangle 29">
            <a:extLst>
              <a:ext uri="{FF2B5EF4-FFF2-40B4-BE49-F238E27FC236}">
                <a16:creationId xmlns:a16="http://schemas.microsoft.com/office/drawing/2014/main" id="{F29C2B1A-F6F9-4408-AC80-99AB9BB102B1}"/>
              </a:ext>
            </a:extLst>
          </p:cNvPr>
          <p:cNvSpPr/>
          <p:nvPr/>
        </p:nvSpPr>
        <p:spPr>
          <a:xfrm>
            <a:off x="6083042" y="876975"/>
            <a:ext cx="1900618" cy="3212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Marketing Strategy</a:t>
            </a:r>
          </a:p>
        </p:txBody>
      </p:sp>
      <p:sp>
        <p:nvSpPr>
          <p:cNvPr id="31" name="Rectangle 30">
            <a:extLst>
              <a:ext uri="{FF2B5EF4-FFF2-40B4-BE49-F238E27FC236}">
                <a16:creationId xmlns:a16="http://schemas.microsoft.com/office/drawing/2014/main" id="{B78D5FC2-0E0C-48D1-BCA5-01DE2C8412EA}"/>
              </a:ext>
            </a:extLst>
          </p:cNvPr>
          <p:cNvSpPr/>
          <p:nvPr/>
        </p:nvSpPr>
        <p:spPr>
          <a:xfrm>
            <a:off x="8017216" y="1198221"/>
            <a:ext cx="1900618" cy="51941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200" dirty="0">
                <a:solidFill>
                  <a:schemeClr val="tx1"/>
                </a:solidFill>
              </a:rPr>
              <a:t> </a:t>
            </a:r>
          </a:p>
        </p:txBody>
      </p:sp>
      <p:sp>
        <p:nvSpPr>
          <p:cNvPr id="32" name="Rectangle 31">
            <a:extLst>
              <a:ext uri="{FF2B5EF4-FFF2-40B4-BE49-F238E27FC236}">
                <a16:creationId xmlns:a16="http://schemas.microsoft.com/office/drawing/2014/main" id="{6ED74964-B19D-4224-BA9A-2765AF30557D}"/>
              </a:ext>
            </a:extLst>
          </p:cNvPr>
          <p:cNvSpPr/>
          <p:nvPr/>
        </p:nvSpPr>
        <p:spPr>
          <a:xfrm>
            <a:off x="8017216" y="876975"/>
            <a:ext cx="1900618" cy="3212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Key Actions</a:t>
            </a:r>
          </a:p>
        </p:txBody>
      </p:sp>
      <p:sp>
        <p:nvSpPr>
          <p:cNvPr id="33" name="Rectangle 32">
            <a:extLst>
              <a:ext uri="{FF2B5EF4-FFF2-40B4-BE49-F238E27FC236}">
                <a16:creationId xmlns:a16="http://schemas.microsoft.com/office/drawing/2014/main" id="{47D2C78E-212F-4445-996A-18F63C8A675D}"/>
              </a:ext>
            </a:extLst>
          </p:cNvPr>
          <p:cNvSpPr/>
          <p:nvPr/>
        </p:nvSpPr>
        <p:spPr>
          <a:xfrm>
            <a:off x="9951390" y="1198221"/>
            <a:ext cx="1900618" cy="51941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200" dirty="0">
                <a:solidFill>
                  <a:schemeClr val="tx1"/>
                </a:solidFill>
              </a:rPr>
              <a:t> </a:t>
            </a:r>
          </a:p>
        </p:txBody>
      </p:sp>
      <p:sp>
        <p:nvSpPr>
          <p:cNvPr id="34" name="Rectangle 33">
            <a:extLst>
              <a:ext uri="{FF2B5EF4-FFF2-40B4-BE49-F238E27FC236}">
                <a16:creationId xmlns:a16="http://schemas.microsoft.com/office/drawing/2014/main" id="{466E7E2F-58DB-4BA4-B66E-E29C94962D1F}"/>
              </a:ext>
            </a:extLst>
          </p:cNvPr>
          <p:cNvSpPr/>
          <p:nvPr/>
        </p:nvSpPr>
        <p:spPr>
          <a:xfrm>
            <a:off x="9951390" y="876975"/>
            <a:ext cx="1900618" cy="3212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Dependencies/Risks</a:t>
            </a:r>
          </a:p>
        </p:txBody>
      </p:sp>
    </p:spTree>
    <p:extLst>
      <p:ext uri="{BB962C8B-B14F-4D97-AF65-F5344CB8AC3E}">
        <p14:creationId xmlns:p14="http://schemas.microsoft.com/office/powerpoint/2010/main" val="2804454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99AB1BC93D4E4D960A38F828B74F9A" ma:contentTypeVersion="9" ma:contentTypeDescription="Create a new document." ma:contentTypeScope="" ma:versionID="50cbc44397788b4434808b0e1e7a3615">
  <xsd:schema xmlns:xsd="http://www.w3.org/2001/XMLSchema" xmlns:xs="http://www.w3.org/2001/XMLSchema" xmlns:p="http://schemas.microsoft.com/office/2006/metadata/properties" xmlns:ns2="3c7d788f-59f0-4ee8-87d4-6b60b595ee8d" xmlns:ns3="2b6f4d9c-e67e-4634-a886-8566b3a998fa" targetNamespace="http://schemas.microsoft.com/office/2006/metadata/properties" ma:root="true" ma:fieldsID="04f4d911db0aedf61c310a51e40a826b" ns2:_="" ns3:_="">
    <xsd:import namespace="3c7d788f-59f0-4ee8-87d4-6b60b595ee8d"/>
    <xsd:import namespace="2b6f4d9c-e67e-4634-a886-8566b3a998f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7d788f-59f0-4ee8-87d4-6b60b595ee8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6f4d9c-e67e-4634-a886-8566b3a998f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D2720B-28F1-4100-8F03-3AFF0D1F5C1E}">
  <ds:schemaRefs>
    <ds:schemaRef ds:uri="http://purl.org/dc/elements/1.1/"/>
    <ds:schemaRef ds:uri="2b6f4d9c-e67e-4634-a886-8566b3a998fa"/>
    <ds:schemaRef ds:uri="http://www.w3.org/XML/1998/namespace"/>
    <ds:schemaRef ds:uri="3c7d788f-59f0-4ee8-87d4-6b60b595ee8d"/>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53C0CCCF-26B9-481C-8C22-86A5EA9073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7d788f-59f0-4ee8-87d4-6b60b595ee8d"/>
    <ds:schemaRef ds:uri="2b6f4d9c-e67e-4634-a886-8566b3a998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6BB515-2F14-43B0-8DC0-FB6315D4BD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Breitbild</PresentationFormat>
  <Paragraphs>16</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Roboto</vt:lpstr>
      <vt:lpstr>Roboto Black</vt:lpstr>
      <vt:lpstr>Office Theme</vt:lpstr>
      <vt:lpstr>Go to Market Strategy Template</vt:lpstr>
      <vt:lpstr>Go to Market Strategy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Andreas Pörtner</cp:lastModifiedBy>
  <cp:revision>38</cp:revision>
  <dcterms:created xsi:type="dcterms:W3CDTF">2018-02-04T00:01:51Z</dcterms:created>
  <dcterms:modified xsi:type="dcterms:W3CDTF">2021-02-16T20:52:49Z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0x010100D899AB1BC93D4E4D960A38F828B74F9A</vt:lpwstr>
  </property>
</Properties>
</file>